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44" r:id="rId2"/>
  </p:sldIdLst>
  <p:sldSz cx="12192000" cy="6858000"/>
  <p:notesSz cx="6858000" cy="9144000"/>
  <p:defaultTextStyle>
    <a:defPPr>
      <a:defRPr lang="en-US"/>
    </a:defPPr>
    <a:lvl1pPr marL="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36E4CF-0BF3-01F7-006A-09F597EBB72E}" name="Nicole Elise Frank" initials="NEF" userId="S::u6016266@umail.utah.edu::5f1a003b-9eb2-4e8f-9fb0-3c03a2b34c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1F2E"/>
    <a:srgbClr val="368891"/>
    <a:srgbClr val="9DD8D7"/>
    <a:srgbClr val="8B5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AE2DD-558F-4B44-8346-47B18A35628D}" v="36" dt="2024-02-06T18:11:32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1AC33-64DC-41D3-AEEE-BE5C24E3537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032C5-C1F9-46B6-96EC-7294C25D3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97798"/>
            <a:ext cx="103632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666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104306"/>
            <a:ext cx="8534400" cy="206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333" cap="all" baseline="0">
                <a:solidFill>
                  <a:srgbClr val="B01C32"/>
                </a:solidFill>
                <a:latin typeface="Century Gothic Bold Italic" charset="0"/>
              </a:defRPr>
            </a:lvl1pPr>
            <a:lvl2pPr marL="60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PRESENTER NAME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949318" y="2907771"/>
            <a:ext cx="8293365" cy="5292"/>
          </a:xfrm>
          <a:prstGeom prst="line">
            <a:avLst/>
          </a:prstGeom>
          <a:ln w="3175" cmpd="sng">
            <a:solidFill>
              <a:srgbClr val="B01C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6" descr="U Health_horizontal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094" y="2082600"/>
            <a:ext cx="2055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92053" y="6561667"/>
            <a:ext cx="297523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spc="25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6677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gradFill>
          <a:gsLst>
            <a:gs pos="60000">
              <a:schemeClr val="tx1">
                <a:lumMod val="80000"/>
                <a:lumOff val="20000"/>
              </a:schemeClr>
            </a:gs>
            <a:gs pos="100000">
              <a:srgbClr val="1E1E1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U Health_horizontal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391190"/>
            <a:ext cx="1299104" cy="34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51719" y="2887927"/>
            <a:ext cx="1069975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"Click to edit Master text styles”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101292" y="4255824"/>
            <a:ext cx="5349875" cy="305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0" i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92053" y="6561667"/>
            <a:ext cx="297523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spc="25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CONFIDENTIAL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1"/>
            <a:ext cx="105833" cy="6858000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8402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 1">
    <p:bg>
      <p:bgPr>
        <a:gradFill flip="none" rotWithShape="1">
          <a:gsLst>
            <a:gs pos="0">
              <a:srgbClr val="A21727">
                <a:lumMod val="96000"/>
                <a:lumOff val="4000"/>
              </a:srgbClr>
            </a:gs>
            <a:gs pos="100000">
              <a:srgbClr val="A2172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92053" y="6561667"/>
            <a:ext cx="297523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spc="25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CONFIDENTIAL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28157" y="3944937"/>
            <a:ext cx="6096000" cy="5292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3" descr="U Health_horizontal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74" y="4173803"/>
            <a:ext cx="2071688" cy="54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28157" y="2622097"/>
            <a:ext cx="6096000" cy="1436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6666" b="0" i="0" spc="167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</p:spTree>
    <p:extLst>
      <p:ext uri="{BB962C8B-B14F-4D97-AF65-F5344CB8AC3E}">
        <p14:creationId xmlns:p14="http://schemas.microsoft.com/office/powerpoint/2010/main" val="323135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grayscl/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9" r="3588" b="762"/>
          <a:stretch/>
        </p:blipFill>
        <p:spPr bwMode="auto">
          <a:xfrm>
            <a:off x="1" y="-6966"/>
            <a:ext cx="12192000" cy="686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3" name="TextBox 2"/>
          <p:cNvSpPr txBox="1"/>
          <p:nvPr/>
        </p:nvSpPr>
        <p:spPr>
          <a:xfrm>
            <a:off x="10492053" y="6561667"/>
            <a:ext cx="297523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spc="25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CONFIDENTIAL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28157" y="2622097"/>
            <a:ext cx="6096000" cy="1436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6666" b="0" i="0" spc="167" baseline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19" name="Picture 16" descr="U Health_horizontal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094" y="4163219"/>
            <a:ext cx="2055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/>
        </p:nvCxnSpPr>
        <p:spPr>
          <a:xfrm flipV="1">
            <a:off x="3028157" y="3944937"/>
            <a:ext cx="6096000" cy="5292"/>
          </a:xfrm>
          <a:prstGeom prst="line">
            <a:avLst/>
          </a:prstGeom>
          <a:ln w="3175" cmpd="sng">
            <a:solidFill>
              <a:srgbClr val="B01C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160438" y="6552021"/>
            <a:ext cx="99218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53004" y="6552021"/>
            <a:ext cx="99218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45813" y="6552021"/>
            <a:ext cx="99218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</p:spTree>
    <p:extLst>
      <p:ext uri="{BB962C8B-B14F-4D97-AF65-F5344CB8AC3E}">
        <p14:creationId xmlns:p14="http://schemas.microsoft.com/office/powerpoint/2010/main" val="160776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578735"/>
            <a:ext cx="10661650" cy="5495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20750" y="1762390"/>
            <a:ext cx="10563678" cy="445900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492053" y="6561667"/>
            <a:ext cx="297523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spc="25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CONFIDENTIAL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15466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10" name="TextBox 9"/>
          <p:cNvSpPr txBox="1"/>
          <p:nvPr/>
        </p:nvSpPr>
        <p:spPr>
          <a:xfrm>
            <a:off x="10492053" y="6561667"/>
            <a:ext cx="297523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spc="25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CONFIDENTIAL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11852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578735"/>
            <a:ext cx="10661650" cy="5495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10" name="TextBox 9"/>
          <p:cNvSpPr txBox="1"/>
          <p:nvPr/>
        </p:nvSpPr>
        <p:spPr>
          <a:xfrm>
            <a:off x="10492053" y="6561667"/>
            <a:ext cx="297523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spc="25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CONFIDENTIAL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72319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Text/Title and One Column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578735"/>
            <a:ext cx="10661650" cy="5495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20750" y="1762390"/>
            <a:ext cx="5049858" cy="445900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492053" y="6561667"/>
            <a:ext cx="297523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spc="25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CONFIDENTIAL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532543" y="1762390"/>
            <a:ext cx="5049858" cy="445900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22263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578735"/>
            <a:ext cx="10661650" cy="5495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10" name="TextBox 9"/>
          <p:cNvSpPr txBox="1"/>
          <p:nvPr/>
        </p:nvSpPr>
        <p:spPr>
          <a:xfrm>
            <a:off x="10492053" y="6561667"/>
            <a:ext cx="2975239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spc="25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CONFIDENTIAL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-271542" y="1348888"/>
            <a:ext cx="12774135" cy="4862859"/>
          </a:xfrm>
          <a:prstGeom prst="rect">
            <a:avLst/>
          </a:prstGeom>
          <a:solidFill>
            <a:srgbClr val="A21727"/>
          </a:solidFill>
          <a:ln>
            <a:noFill/>
          </a:ln>
          <a:effectLst>
            <a:glow rad="444500">
              <a:schemeClr val="tx1">
                <a:lumMod val="95000"/>
                <a:lumOff val="5000"/>
                <a:alpha val="3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28378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105833" cy="6858000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</p:spTree>
    <p:extLst>
      <p:ext uri="{BB962C8B-B14F-4D97-AF65-F5344CB8AC3E}">
        <p14:creationId xmlns:p14="http://schemas.microsoft.com/office/powerpoint/2010/main" val="376798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20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09576" rtl="0" eaLnBrk="1" latinLnBrk="0" hangingPunct="1">
        <a:spcBef>
          <a:spcPct val="0"/>
        </a:spcBef>
        <a:buNone/>
        <a:defRPr sz="3733" b="0" i="0" kern="1200" cap="all" baseline="0">
          <a:solidFill>
            <a:srgbClr val="B01C32"/>
          </a:solidFill>
          <a:latin typeface="Century Gothic" charset="0"/>
          <a:ea typeface="+mj-ea"/>
          <a:cs typeface="Avenir Roman"/>
        </a:defRPr>
      </a:lvl1pPr>
    </p:titleStyle>
    <p:bodyStyle>
      <a:lvl1pPr marL="457182" indent="-457182" algn="l" defTabSz="609576" rtl="0" eaLnBrk="1" latinLnBrk="0" hangingPunct="1">
        <a:spcBef>
          <a:spcPct val="20000"/>
        </a:spcBef>
        <a:buFont typeface="Arial"/>
        <a:buChar char="•"/>
        <a:defRPr sz="3733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1pPr>
      <a:lvl2pPr marL="990560" indent="-380985" algn="l" defTabSz="609576" rtl="0" eaLnBrk="1" latinLnBrk="0" hangingPunct="1">
        <a:spcBef>
          <a:spcPct val="20000"/>
        </a:spcBef>
        <a:buFont typeface="Arial"/>
        <a:buChar char="–"/>
        <a:defRPr sz="320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2pPr>
      <a:lvl3pPr marL="1523939" indent="-304788" algn="l" defTabSz="609576" rtl="0" eaLnBrk="1" latinLnBrk="0" hangingPunct="1">
        <a:spcBef>
          <a:spcPct val="20000"/>
        </a:spcBef>
        <a:buFont typeface="Arial"/>
        <a:buChar char="•"/>
        <a:defRPr sz="2667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Century Gothic" charset="0"/>
          <a:cs typeface="Century Gothic" charset="0"/>
        </a:defRPr>
      </a:lvl3pPr>
      <a:lvl4pPr marL="2133515" indent="-304788" algn="l" defTabSz="609576" rtl="0" eaLnBrk="1" latinLnBrk="0" hangingPunct="1">
        <a:spcBef>
          <a:spcPct val="20000"/>
        </a:spcBef>
        <a:buFont typeface="Arial"/>
        <a:buChar char="–"/>
        <a:defRPr sz="2133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4pPr>
      <a:lvl5pPr marL="2743090" indent="-304788" algn="l" defTabSz="609576" rtl="0" eaLnBrk="1" latinLnBrk="0" hangingPunct="1">
        <a:spcBef>
          <a:spcPct val="20000"/>
        </a:spcBef>
        <a:buFont typeface="Arial"/>
        <a:buChar char="»"/>
        <a:defRPr sz="160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5pPr>
      <a:lvl6pPr marL="3352666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42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17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93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6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1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27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02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78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54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29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05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orient="horz" pos="49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svg"/><Relationship Id="rId21" Type="http://schemas.openxmlformats.org/officeDocument/2006/relationships/hyperlink" Target="https://cores.utah.edu/sd2c/" TargetMode="External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24" Type="http://schemas.openxmlformats.org/officeDocument/2006/relationships/hyperlink" Target="https://uofuhealth.utah.edu/digital-health-initiative" TargetMode="External"/><Relationship Id="rId5" Type="http://schemas.openxmlformats.org/officeDocument/2006/relationships/image" Target="../media/image7.svg"/><Relationship Id="rId15" Type="http://schemas.openxmlformats.org/officeDocument/2006/relationships/image" Target="../media/image17.png"/><Relationship Id="rId23" Type="http://schemas.openxmlformats.org/officeDocument/2006/relationships/image" Target="../media/image24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sv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c 20">
            <a:extLst>
              <a:ext uri="{FF2B5EF4-FFF2-40B4-BE49-F238E27FC236}">
                <a16:creationId xmlns:a16="http://schemas.microsoft.com/office/drawing/2014/main" id="{D2B9159A-4BEB-467D-0555-7A27D29B5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0204" y="1098409"/>
            <a:ext cx="9115425" cy="62865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1AAB3A89-7E61-E127-2288-B7ECA42094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09114" y="34659"/>
            <a:ext cx="5676900" cy="552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878FD2-726B-104D-0935-5FFFA45C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203" y="516055"/>
            <a:ext cx="9587345" cy="549537"/>
          </a:xfrm>
        </p:spPr>
        <p:txBody>
          <a:bodyPr/>
          <a:lstStyle/>
          <a:p>
            <a:r>
              <a:rPr lang="en-US" dirty="0"/>
              <a:t>Digital Health Initiative Resources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D177713E-7597-D1B7-3A90-DDEB5465E1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4475" y="420805"/>
            <a:ext cx="4486275" cy="2857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19137379-92E8-254F-55F3-6EDD591A33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5500" y="325555"/>
            <a:ext cx="190500" cy="19050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F31BD762-EBEB-13FB-4EEE-4C75D304E8E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09114" y="1143466"/>
            <a:ext cx="7124700" cy="190500"/>
          </a:xfrm>
          <a:prstGeom prst="rect">
            <a:avLst/>
          </a:prstGeom>
        </p:spPr>
      </p:pic>
      <p:pic>
        <p:nvPicPr>
          <p:cNvPr id="9" name="Content Placeholder 8" descr="Icon&#10;&#10;Description automatically generated">
            <a:extLst>
              <a:ext uri="{FF2B5EF4-FFF2-40B4-BE49-F238E27FC236}">
                <a16:creationId xmlns:a16="http://schemas.microsoft.com/office/drawing/2014/main" id="{4EAFED92-4010-F881-1703-E15CF8A72CF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1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71" y="111924"/>
            <a:ext cx="1641393" cy="1932056"/>
          </a:xfrm>
        </p:spPr>
      </p:pic>
      <p:pic>
        <p:nvPicPr>
          <p:cNvPr id="3" name="Graphic 2" descr="Game controller">
            <a:extLst>
              <a:ext uri="{FF2B5EF4-FFF2-40B4-BE49-F238E27FC236}">
                <a16:creationId xmlns:a16="http://schemas.microsoft.com/office/drawing/2014/main" id="{778B8D61-8A4B-B767-E134-A6C47A267A0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09554" y="3230153"/>
            <a:ext cx="914400" cy="914400"/>
          </a:xfrm>
          <a:prstGeom prst="rect">
            <a:avLst/>
          </a:prstGeom>
        </p:spPr>
      </p:pic>
      <p:pic>
        <p:nvPicPr>
          <p:cNvPr id="4" name="Graphic 3" descr="Chat">
            <a:extLst>
              <a:ext uri="{FF2B5EF4-FFF2-40B4-BE49-F238E27FC236}">
                <a16:creationId xmlns:a16="http://schemas.microsoft.com/office/drawing/2014/main" id="{79DA24BE-A6F6-ECE1-CB46-1739A05A9D4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89899" y="3061115"/>
            <a:ext cx="914400" cy="914400"/>
          </a:xfrm>
          <a:prstGeom prst="rect">
            <a:avLst/>
          </a:prstGeom>
        </p:spPr>
      </p:pic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D9D4D281-D14E-32FD-2593-695CAFC9193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89899" y="4089826"/>
            <a:ext cx="914400" cy="914400"/>
          </a:xfrm>
          <a:prstGeom prst="rect">
            <a:avLst/>
          </a:prstGeom>
        </p:spPr>
      </p:pic>
      <p:pic>
        <p:nvPicPr>
          <p:cNvPr id="7" name="Graphic 6" descr="Monitor">
            <a:extLst>
              <a:ext uri="{FF2B5EF4-FFF2-40B4-BE49-F238E27FC236}">
                <a16:creationId xmlns:a16="http://schemas.microsoft.com/office/drawing/2014/main" id="{E1104B4A-B981-A63E-1E1B-4266C2F4831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93673" y="2041026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89B257D-5B9C-4693-6FA5-AD9C1BA22318}"/>
              </a:ext>
            </a:extLst>
          </p:cNvPr>
          <p:cNvSpPr txBox="1"/>
          <p:nvPr/>
        </p:nvSpPr>
        <p:spPr>
          <a:xfrm>
            <a:off x="2004186" y="2245661"/>
            <a:ext cx="4536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Sofia Pro Light" panose="00000400000000000000" pitchFamily="50" charset="0"/>
              </a:rPr>
              <a:t>Seed grants and joint faculty recruitment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710671-2777-1356-10F6-F823DC471755}"/>
              </a:ext>
            </a:extLst>
          </p:cNvPr>
          <p:cNvSpPr txBox="1"/>
          <p:nvPr/>
        </p:nvSpPr>
        <p:spPr>
          <a:xfrm>
            <a:off x="1988518" y="3329736"/>
            <a:ext cx="4536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Sofia Pro Light" panose="00000400000000000000" pitchFamily="50" charset="0"/>
              </a:rPr>
              <a:t>Networking and educational events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D5D8C6-A3B4-D78E-6B33-FEA467D7F1D2}"/>
              </a:ext>
            </a:extLst>
          </p:cNvPr>
          <p:cNvSpPr txBox="1"/>
          <p:nvPr/>
        </p:nvSpPr>
        <p:spPr>
          <a:xfrm>
            <a:off x="1988518" y="4273128"/>
            <a:ext cx="3916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Sofia Pro Light" panose="00000400000000000000" pitchFamily="50" charset="0"/>
              </a:rPr>
              <a:t>ReImagine</a:t>
            </a:r>
            <a:r>
              <a:rPr lang="en-US" sz="1600" dirty="0">
                <a:latin typeface="Sofia Pro Light" panose="00000400000000000000" pitchFamily="50" charset="0"/>
              </a:rPr>
              <a:t> EHR: scalable, standards-based, EHR-integrated digital health innovations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4D11FE-03E5-D6AA-1286-FB6AD08AA465}"/>
              </a:ext>
            </a:extLst>
          </p:cNvPr>
          <p:cNvSpPr txBox="1"/>
          <p:nvPr/>
        </p:nvSpPr>
        <p:spPr>
          <a:xfrm>
            <a:off x="1988518" y="5270967"/>
            <a:ext cx="4536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Sofia Pro Light" panose="00000400000000000000" pitchFamily="50" charset="0"/>
              </a:rPr>
              <a:t>Software Development Core</a:t>
            </a:r>
          </a:p>
          <a:p>
            <a:r>
              <a:rPr lang="en-US" sz="1600" dirty="0">
                <a:latin typeface="Sofia Pro Light" panose="00000400000000000000" pitchFamily="50" charset="0"/>
              </a:rPr>
              <a:t>(</a:t>
            </a:r>
            <a:r>
              <a:rPr lang="en-US" sz="1600" dirty="0">
                <a:hlinkClick r:id="rId21"/>
              </a:rPr>
              <a:t>https://cores.utah.edu/sd2c/</a:t>
            </a:r>
            <a:r>
              <a:rPr lang="en-US" sz="1600" dirty="0"/>
              <a:t>)</a:t>
            </a:r>
            <a:r>
              <a:rPr lang="en-US" sz="1600" dirty="0">
                <a:latin typeface="Sofia Pro Light" panose="00000400000000000000" pitchFamily="50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A4A33F-ABF2-9F2B-BB14-604E8441E1E6}"/>
              </a:ext>
            </a:extLst>
          </p:cNvPr>
          <p:cNvSpPr txBox="1"/>
          <p:nvPr/>
        </p:nvSpPr>
        <p:spPr>
          <a:xfrm>
            <a:off x="7408714" y="2335208"/>
            <a:ext cx="4536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Sofia Pro Light" panose="00000400000000000000" pitchFamily="50" charset="0"/>
              </a:rPr>
              <a:t>Integration of AI into EHRs and clinical workflows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FF6EA3-E3E6-4070-D3C9-FEEEE4E0FF70}"/>
              </a:ext>
            </a:extLst>
          </p:cNvPr>
          <p:cNvSpPr txBox="1"/>
          <p:nvPr/>
        </p:nvSpPr>
        <p:spPr>
          <a:xfrm>
            <a:off x="7408714" y="3476105"/>
            <a:ext cx="4536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Sofia Pro Light" panose="00000400000000000000" pitchFamily="50" charset="0"/>
              </a:rPr>
              <a:t>GApp</a:t>
            </a:r>
            <a:r>
              <a:rPr lang="en-US" sz="1600" dirty="0">
                <a:latin typeface="Sofia Pro Light" panose="00000400000000000000" pitchFamily="50" charset="0"/>
              </a:rPr>
              <a:t> Lab: nation-leading gamification for health</a:t>
            </a:r>
          </a:p>
        </p:txBody>
      </p:sp>
      <p:pic>
        <p:nvPicPr>
          <p:cNvPr id="28" name="Picture 2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40D85C5-386B-5071-8610-9527876A845C}"/>
              </a:ext>
            </a:extLst>
          </p:cNvPr>
          <p:cNvPicPr>
            <a:picLocks noChangeAspect="1"/>
          </p:cNvPicPr>
          <p:nvPr/>
        </p:nvPicPr>
        <p:blipFill>
          <a:blip r:embed="rId2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794" y="2117605"/>
            <a:ext cx="806611" cy="806611"/>
          </a:xfrm>
          <a:prstGeom prst="rect">
            <a:avLst/>
          </a:prstGeom>
        </p:spPr>
      </p:pic>
      <p:pic>
        <p:nvPicPr>
          <p:cNvPr id="32" name="Picture 3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BC85917-598D-03BE-2AA9-B69B75322367}"/>
              </a:ext>
            </a:extLst>
          </p:cNvPr>
          <p:cNvPicPr>
            <a:picLocks noChangeAspect="1"/>
          </p:cNvPicPr>
          <p:nvPr/>
        </p:nvPicPr>
        <p:blipFill>
          <a:blip r:embed="rId2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8" y="5220982"/>
            <a:ext cx="806611" cy="8066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C0235B-A967-5D84-B809-BE76A4FDFB0C}"/>
              </a:ext>
            </a:extLst>
          </p:cNvPr>
          <p:cNvSpPr txBox="1"/>
          <p:nvPr/>
        </p:nvSpPr>
        <p:spPr>
          <a:xfrm>
            <a:off x="6509554" y="4470633"/>
            <a:ext cx="5347829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731520">
              <a:spcBef>
                <a:spcPts val="600"/>
              </a:spcBef>
              <a:buFont typeface="Arial"/>
              <a:buNone/>
            </a:pPr>
            <a:r>
              <a:rPr lang="en-US" sz="1800" dirty="0">
                <a:solidFill>
                  <a:srgbClr val="404041"/>
                </a:solidFill>
                <a:latin typeface="Sofia Pro Light" panose="00000400000000000000" pitchFamily="50" charset="0"/>
                <a:cs typeface="+mn-cs"/>
              </a:rPr>
              <a:t>Please see our website for details: </a:t>
            </a:r>
            <a:r>
              <a:rPr lang="en-US" sz="1800" dirty="0">
                <a:solidFill>
                  <a:srgbClr val="404041"/>
                </a:solidFill>
                <a:latin typeface="Sofia Pro Light" panose="00000400000000000000" pitchFamily="50" charset="0"/>
                <a:cs typeface="+mn-cs"/>
                <a:hlinkClick r:id="rId24"/>
              </a:rPr>
              <a:t>https://uofuhealth.utah.edu/digital-health-initiative</a:t>
            </a:r>
            <a:endParaRPr lang="en-US" sz="1800" dirty="0">
              <a:solidFill>
                <a:srgbClr val="404041"/>
              </a:solidFill>
              <a:latin typeface="Sofia Pro Light" panose="00000400000000000000" pitchFamily="50" charset="0"/>
              <a:cs typeface="+mn-cs"/>
            </a:endParaRPr>
          </a:p>
          <a:p>
            <a:pPr marL="0" indent="0" defTabSz="731520">
              <a:spcBef>
                <a:spcPts val="600"/>
              </a:spcBef>
              <a:buFont typeface="Arial"/>
              <a:buNone/>
            </a:pPr>
            <a:endParaRPr lang="en-US" sz="1800" dirty="0">
              <a:solidFill>
                <a:srgbClr val="404041"/>
              </a:solidFill>
              <a:latin typeface="Sofia Pro Light" panose="00000400000000000000" pitchFamily="50" charset="0"/>
            </a:endParaRPr>
          </a:p>
          <a:p>
            <a:pPr marL="0" indent="0" defTabSz="731520">
              <a:spcBef>
                <a:spcPts val="600"/>
              </a:spcBef>
              <a:buFont typeface="Arial"/>
              <a:buNone/>
            </a:pPr>
            <a:r>
              <a:rPr lang="en-US" sz="1800" dirty="0">
                <a:solidFill>
                  <a:srgbClr val="404041"/>
                </a:solidFill>
                <a:latin typeface="Sofia Pro Light" panose="00000400000000000000" pitchFamily="50" charset="0"/>
              </a:rPr>
              <a:t>We can be reached at: </a:t>
            </a:r>
            <a:r>
              <a:rPr lang="en-US" sz="1800" dirty="0">
                <a:solidFill>
                  <a:srgbClr val="AC162C"/>
                </a:solidFill>
                <a:latin typeface="Sofia Pro Light" panose="00000500000000000000" pitchFamily="50" charset="0"/>
              </a:rPr>
              <a:t>udigtialhealth@utah.edu</a:t>
            </a:r>
            <a:endParaRPr lang="en-US" sz="1800" dirty="0">
              <a:solidFill>
                <a:srgbClr val="404041"/>
              </a:solidFill>
              <a:latin typeface="Sofia Pro Light" panose="00000400000000000000" pitchFamily="50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69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U Theme Inter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U Theme Internal" id="{0FF54DB1-4E2C-4D9F-A543-C18F7C019D0E}" vid="{27AF211A-E62B-42ED-A5E3-B97B49EEF1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UU Theme Internal</Template>
  <TotalTime>1282</TotalTime>
  <Words>81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Century Gothic Bold</vt:lpstr>
      <vt:lpstr>Century Gothic Bold Italic</vt:lpstr>
      <vt:lpstr>Sofia Pro Light</vt:lpstr>
      <vt:lpstr>UU Theme Internal</vt:lpstr>
      <vt:lpstr>Digital Health Initiative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Health Initiative</dc:title>
  <dc:creator>Nicole Elise Frank</dc:creator>
  <cp:lastModifiedBy>Kensaku Kawamoto</cp:lastModifiedBy>
  <cp:revision>35</cp:revision>
  <dcterms:created xsi:type="dcterms:W3CDTF">2023-01-10T02:55:51Z</dcterms:created>
  <dcterms:modified xsi:type="dcterms:W3CDTF">2024-03-12T23:16:33Z</dcterms:modified>
</cp:coreProperties>
</file>